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56" r:id="rId2"/>
  </p:sldIdLst>
  <p:sldSz cx="6858000" cy="9906000" type="A4"/>
  <p:notesSz cx="6865938" cy="9998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8">
          <p15:clr>
            <a:srgbClr val="A4A3A4"/>
          </p15:clr>
        </p15:guide>
        <p15:guide id="2" pos="21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F2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2508" y="60"/>
      </p:cViewPr>
      <p:guideLst>
        <p:guide orient="horz" pos="3118"/>
        <p:guide pos="21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5100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6838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6847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9154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586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08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8446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72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043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1999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621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98BAEB-F1B0-4AAE-8EF1-CB88A2D17A3F}" type="datetimeFigureOut">
              <a:rPr lang="ko-KR" altLang="en-US" smtClean="0"/>
              <a:t>2026-01-02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897ACC-DCA2-4CCE-8336-270BC9A234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268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0" Type="http://schemas.microsoft.com/office/2007/relationships/hdphoto" Target="../media/hdphoto1.wdp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54DCF62-E122-434B-DF16-C534FDCD6FEE}"/>
              </a:ext>
            </a:extLst>
          </p:cNvPr>
          <p:cNvSpPr txBox="1"/>
          <p:nvPr/>
        </p:nvSpPr>
        <p:spPr>
          <a:xfrm>
            <a:off x="105827" y="9032896"/>
            <a:ext cx="6752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♡ 자원활동가 수시 모집 ♡</a:t>
            </a:r>
            <a:endParaRPr lang="en-US" altLang="ko-KR" sz="1200" b="1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 모집 분야</a:t>
            </a:r>
            <a:endParaRPr lang="en-US" altLang="ko-KR" sz="1200" b="1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- 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사랑의 국수 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 (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매주 일요일 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10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시 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~14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시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, </a:t>
            </a:r>
            <a:r>
              <a:rPr lang="ko-KR" altLang="en-US" sz="1200" b="1" dirty="0" err="1">
                <a:latin typeface="HY엽서L" panose="02030600000101010101" pitchFamily="18" charset="-127"/>
                <a:ea typeface="HY엽서L" panose="02030600000101010101" pitchFamily="18" charset="-127"/>
              </a:rPr>
              <a:t>산샘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 어린이 공원 내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,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ko-KR" altLang="en-US" sz="1200" b="1" dirty="0" err="1">
                <a:latin typeface="HY엽서L" panose="02030600000101010101" pitchFamily="18" charset="-127"/>
                <a:ea typeface="HY엽서L" panose="02030600000101010101" pitchFamily="18" charset="-127"/>
              </a:rPr>
              <a:t>산드래미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 노인회관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)</a:t>
            </a:r>
          </a:p>
          <a:p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- 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빵 배달 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(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매 주 화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, 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목 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12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시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30~ 13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시 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30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분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(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시간 조정가능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), </a:t>
            </a:r>
            <a:r>
              <a:rPr lang="ko-KR" altLang="en-US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빵 픽업하여 도서관으로 전달</a:t>
            </a:r>
            <a:r>
              <a:rPr lang="en-US" altLang="ko-KR" sz="1200" b="1" dirty="0">
                <a:latin typeface="HY엽서L" panose="02030600000101010101" pitchFamily="18" charset="-127"/>
                <a:ea typeface="HY엽서L" panose="02030600000101010101" pitchFamily="18" charset="-127"/>
              </a:rPr>
              <a:t>)</a:t>
            </a:r>
            <a:endParaRPr lang="ko-KR" altLang="en-US" sz="1200" b="1" dirty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779702" y="2706325"/>
            <a:ext cx="1705573" cy="628957"/>
          </a:xfrm>
          <a:prstGeom prst="ellipse">
            <a:avLst/>
          </a:prstGeom>
          <a:solidFill>
            <a:srgbClr val="CDF2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24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토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lvl="0" algn="ctr">
              <a:defRPr/>
            </a:pP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오후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시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분</a:t>
            </a:r>
          </a:p>
        </p:txBody>
      </p:sp>
      <p:sp>
        <p:nvSpPr>
          <p:cNvPr id="9" name="사각형: 둥근 모서리 8"/>
          <p:cNvSpPr/>
          <p:nvPr/>
        </p:nvSpPr>
        <p:spPr>
          <a:xfrm>
            <a:off x="302523" y="3555703"/>
            <a:ext cx="3203203" cy="591930"/>
          </a:xfrm>
          <a:prstGeom prst="roundRect">
            <a:avLst>
              <a:gd name="adj" fmla="val 16667"/>
            </a:avLst>
          </a:prstGeom>
          <a:solidFill>
            <a:srgbClr val="CDF2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ko-KR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이 달의 도서 </a:t>
            </a:r>
            <a:r>
              <a:rPr lang="en-US" altLang="ko-K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:</a:t>
            </a:r>
            <a:r>
              <a:rPr lang="ko-KR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프랑켄슈타인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79B720E8-5CD1-1B4D-874A-D707DAAB3E92}"/>
              </a:ext>
            </a:extLst>
          </p:cNvPr>
          <p:cNvSpPr/>
          <p:nvPr/>
        </p:nvSpPr>
        <p:spPr>
          <a:xfrm>
            <a:off x="126143" y="7807879"/>
            <a:ext cx="2693264" cy="9361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매주 일요일 </a:t>
            </a:r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10</a:t>
            </a:r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시</a:t>
            </a:r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~12</a:t>
            </a:r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시</a:t>
            </a:r>
            <a:endParaRPr lang="en-US" altLang="ko-KR" sz="12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r>
              <a:rPr lang="ko-KR" alt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매탄</a:t>
            </a:r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4</a:t>
            </a:r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동 일대</a:t>
            </a:r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</a:p>
          <a:p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장애인</a:t>
            </a:r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독거노인 가정 방문하여 문고리에 빵꾸러미 전달</a:t>
            </a:r>
            <a:endParaRPr lang="ko-KR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A60994-7280-C0BD-D20F-03D5ED2442A6}"/>
              </a:ext>
            </a:extLst>
          </p:cNvPr>
          <p:cNvSpPr txBox="1"/>
          <p:nvPr/>
        </p:nvSpPr>
        <p:spPr>
          <a:xfrm>
            <a:off x="189331" y="7341474"/>
            <a:ext cx="2656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solidFill>
                  <a:srgbClr val="7030A0"/>
                </a:solidFill>
                <a:latin typeface="HY엽서M" panose="02030600000101010101" pitchFamily="18" charset="-127"/>
                <a:ea typeface="HY엽서M" panose="02030600000101010101" pitchFamily="18" charset="-127"/>
              </a:rPr>
              <a:t>사랑의 </a:t>
            </a:r>
            <a:r>
              <a:rPr lang="ko-KR" altLang="en-US" sz="2000" dirty="0" err="1">
                <a:solidFill>
                  <a:srgbClr val="7030A0"/>
                </a:solidFill>
                <a:latin typeface="HY엽서M" panose="02030600000101010101" pitchFamily="18" charset="-127"/>
                <a:ea typeface="HY엽서M" panose="02030600000101010101" pitchFamily="18" charset="-127"/>
              </a:rPr>
              <a:t>빵나눔</a:t>
            </a:r>
            <a:endParaRPr lang="ko-KR" altLang="en-US" sz="2000" dirty="0">
              <a:solidFill>
                <a:srgbClr val="7030A0"/>
              </a:solidFill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447764F2-CAA6-ED65-5054-67C026936364}"/>
              </a:ext>
            </a:extLst>
          </p:cNvPr>
          <p:cNvSpPr/>
          <p:nvPr/>
        </p:nvSpPr>
        <p:spPr>
          <a:xfrm>
            <a:off x="3719455" y="7835009"/>
            <a:ext cx="2878374" cy="5722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매주 일요일 </a:t>
            </a:r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10</a:t>
            </a:r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시</a:t>
            </a:r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~14</a:t>
            </a:r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시 </a:t>
            </a:r>
            <a:endParaRPr lang="en-US" altLang="ko-KR" sz="12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r>
              <a:rPr lang="ko-KR" alt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산드래미</a:t>
            </a:r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노인회관</a:t>
            </a:r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</a:t>
            </a:r>
            <a:r>
              <a:rPr lang="ko-KR" alt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산샘어린이공원</a:t>
            </a:r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내</a:t>
            </a:r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)</a:t>
            </a:r>
            <a:endParaRPr lang="ko-KR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AE10A9-3357-017C-D6AC-39F007079CCA}"/>
              </a:ext>
            </a:extLst>
          </p:cNvPr>
          <p:cNvSpPr txBox="1"/>
          <p:nvPr/>
        </p:nvSpPr>
        <p:spPr>
          <a:xfrm>
            <a:off x="3680831" y="7372557"/>
            <a:ext cx="1621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solidFill>
                  <a:schemeClr val="accent6">
                    <a:lumMod val="75000"/>
                  </a:schemeClr>
                </a:solidFill>
                <a:latin typeface="HY엽서M" panose="02030600000101010101" pitchFamily="18" charset="-127"/>
                <a:ea typeface="HY엽서M" panose="02030600000101010101" pitchFamily="18" charset="-127"/>
              </a:rPr>
              <a:t>사랑의 국수</a:t>
            </a:r>
          </a:p>
        </p:txBody>
      </p:sp>
      <p:pic>
        <p:nvPicPr>
          <p:cNvPr id="15" name="그림 14" descr="의류, 사람, 야외, 폐기물 컨테이너이(가) 표시된 사진&#10;&#10;자동 생성된 설명">
            <a:extLst>
              <a:ext uri="{FF2B5EF4-FFF2-40B4-BE49-F238E27FC236}">
                <a16:creationId xmlns:a16="http://schemas.microsoft.com/office/drawing/2014/main" id="{EA70B696-A6B6-105C-7D40-EEBDD97AB2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88"/>
          <a:stretch/>
        </p:blipFill>
        <p:spPr>
          <a:xfrm>
            <a:off x="3657368" y="8429795"/>
            <a:ext cx="1394636" cy="978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그림 15" descr="의류, 사람, 야외, 나무이(가) 표시된 사진&#10;&#10;자동 생성된 설명">
            <a:extLst>
              <a:ext uri="{FF2B5EF4-FFF2-40B4-BE49-F238E27FC236}">
                <a16:creationId xmlns:a16="http://schemas.microsoft.com/office/drawing/2014/main" id="{012ACF77-A133-1E50-FC88-3A698BADA6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052" y="8508203"/>
            <a:ext cx="1532049" cy="861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그림 16" descr="의류, 사람, 건물, 신발류이(가) 표시된 사진&#10;&#10;자동 생성된 설명">
            <a:extLst>
              <a:ext uri="{FF2B5EF4-FFF2-40B4-BE49-F238E27FC236}">
                <a16:creationId xmlns:a16="http://schemas.microsoft.com/office/drawing/2014/main" id="{6A2ADC15-6F4D-A450-F7A3-07AE88418A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87337" y="8397514"/>
            <a:ext cx="747843" cy="997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그림 17" descr="사람, 벽, 의류, 실내이(가) 표시된 사진&#10;&#10;자동 생성된 설명">
            <a:extLst>
              <a:ext uri="{FF2B5EF4-FFF2-40B4-BE49-F238E27FC236}">
                <a16:creationId xmlns:a16="http://schemas.microsoft.com/office/drawing/2014/main" id="{29151A2A-E601-078B-4822-E21F3185B08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127" y="8315629"/>
            <a:ext cx="734963" cy="1048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TextBox 26"/>
          <p:cNvSpPr txBox="1"/>
          <p:nvPr/>
        </p:nvSpPr>
        <p:spPr>
          <a:xfrm>
            <a:off x="4957925" y="1243825"/>
            <a:ext cx="18794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000" b="1" dirty="0">
                <a:solidFill>
                  <a:schemeClr val="accent3"/>
                </a:solidFill>
                <a:latin typeface="HY엽서M"/>
                <a:ea typeface="HY엽서M"/>
              </a:rPr>
              <a:t>1</a:t>
            </a:r>
            <a:r>
              <a:rPr lang="ko-KR" altLang="en-US" sz="2000" b="1" dirty="0">
                <a:solidFill>
                  <a:schemeClr val="accent3"/>
                </a:solidFill>
                <a:latin typeface="HY엽서M"/>
                <a:ea typeface="HY엽서M"/>
              </a:rPr>
              <a:t>월 </a:t>
            </a:r>
            <a:r>
              <a:rPr lang="ko-KR" altLang="en-US" sz="2000" b="1" dirty="0" err="1">
                <a:solidFill>
                  <a:schemeClr val="accent3"/>
                </a:solidFill>
                <a:latin typeface="HY엽서M"/>
                <a:ea typeface="HY엽서M"/>
              </a:rPr>
              <a:t>책전시</a:t>
            </a:r>
            <a:endParaRPr lang="ko-KR" altLang="en-US" sz="2000" b="1" dirty="0">
              <a:solidFill>
                <a:schemeClr val="accent3"/>
              </a:solidFill>
              <a:latin typeface="HY엽서M"/>
              <a:ea typeface="HY엽서M"/>
            </a:endParaRP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7"/>
          <a:srcRect r="7090" b="61010"/>
          <a:stretch>
            <a:fillRect/>
          </a:stretch>
        </p:blipFill>
        <p:spPr>
          <a:xfrm>
            <a:off x="1801348" y="1409124"/>
            <a:ext cx="1879483" cy="986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9" name="사각형: 둥근 모서리 8"/>
          <p:cNvSpPr/>
          <p:nvPr/>
        </p:nvSpPr>
        <p:spPr>
          <a:xfrm>
            <a:off x="3591851" y="6387748"/>
            <a:ext cx="3203203" cy="591930"/>
          </a:xfrm>
          <a:prstGeom prst="roundRect">
            <a:avLst>
              <a:gd name="adj" fmla="val 16667"/>
            </a:avLst>
          </a:prstGeom>
          <a:solidFill>
            <a:srgbClr val="CDF2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ko-KR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새해의 시작</a:t>
            </a:r>
            <a:r>
              <a:rPr lang="en-US" altLang="ko-K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가볍게 </a:t>
            </a:r>
            <a:endParaRPr lang="en-US" altLang="ko-KR" sz="14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 algn="ctr">
              <a:defRPr/>
            </a:pPr>
            <a:r>
              <a:rPr lang="ko-KR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시로 시작해볼까요</a:t>
            </a:r>
            <a:r>
              <a:rPr lang="en-US" altLang="ko-K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? ^^</a:t>
            </a:r>
          </a:p>
        </p:txBody>
      </p:sp>
      <p:sp>
        <p:nvSpPr>
          <p:cNvPr id="40" name="TextBox 26"/>
          <p:cNvSpPr txBox="1"/>
          <p:nvPr/>
        </p:nvSpPr>
        <p:spPr>
          <a:xfrm>
            <a:off x="1626243" y="4344682"/>
            <a:ext cx="1879483" cy="3925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solidFill>
                  <a:srgbClr val="0000FF"/>
                </a:solidFill>
                <a:latin typeface="HY엽서M"/>
                <a:ea typeface="HY엽서M"/>
              </a:rPr>
              <a:t>새로 들어온 책</a:t>
            </a:r>
          </a:p>
        </p:txBody>
      </p:sp>
      <p:pic>
        <p:nvPicPr>
          <p:cNvPr id="4" name="그림 3" descr="인간의 얼굴, 사람, 텍스트, 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D0E6D6BB-8A94-EADF-647E-8D7B636F46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143" y="1366313"/>
            <a:ext cx="1438275" cy="1962150"/>
          </a:xfrm>
          <a:prstGeom prst="rect">
            <a:avLst/>
          </a:prstGeom>
        </p:spPr>
      </p:pic>
      <p:pic>
        <p:nvPicPr>
          <p:cNvPr id="12" name="그림 11" descr="클립아트, 만화 영화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CF664540-4E49-70B7-D966-0DB0125EF5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7925" y="42107"/>
            <a:ext cx="1107397" cy="9790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F688080-0A24-01AE-946B-740929A3AF63}"/>
              </a:ext>
            </a:extLst>
          </p:cNvPr>
          <p:cNvSpPr txBox="1"/>
          <p:nvPr/>
        </p:nvSpPr>
        <p:spPr>
          <a:xfrm>
            <a:off x="1734194" y="144246"/>
            <a:ext cx="341985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ko-KR" altLang="en-US" sz="4000" dirty="0" err="1">
                <a:solidFill>
                  <a:srgbClr val="0070C0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나눔도서관</a:t>
            </a:r>
            <a:r>
              <a:rPr lang="ko-KR" altLang="en-US" sz="4000" dirty="0">
                <a:solidFill>
                  <a:srgbClr val="0070C0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소식</a:t>
            </a:r>
          </a:p>
        </p:txBody>
      </p:sp>
      <p:pic>
        <p:nvPicPr>
          <p:cNvPr id="21" name="그림 20" descr="텍스트, 하늘, 스크린샷, 혜성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776678BC-9C8A-6E70-9862-AFB91BBE1B0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026" y="1717460"/>
            <a:ext cx="1841055" cy="2602129"/>
          </a:xfrm>
          <a:prstGeom prst="rect">
            <a:avLst/>
          </a:prstGeom>
        </p:spPr>
      </p:pic>
      <p:pic>
        <p:nvPicPr>
          <p:cNvPr id="23" name="그림 22" descr="책장, 실내, 책, 텍스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F3A394B0-EA3F-1189-DCCC-E3B168C5F9A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831" y="4504783"/>
            <a:ext cx="3025245" cy="1701700"/>
          </a:xfrm>
          <a:prstGeom prst="rect">
            <a:avLst/>
          </a:prstGeom>
        </p:spPr>
      </p:pic>
      <p:pic>
        <p:nvPicPr>
          <p:cNvPr id="25" name="그림 24" descr="텍스트, 실내, 책, 바늘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62AE6261-63CC-2644-EFEE-B2DBD8CBC16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05" y="5557342"/>
            <a:ext cx="3025245" cy="1701700"/>
          </a:xfrm>
          <a:prstGeom prst="rect">
            <a:avLst/>
          </a:prstGeom>
        </p:spPr>
      </p:pic>
      <p:sp>
        <p:nvSpPr>
          <p:cNvPr id="26" name="말풍선: 타원형 25">
            <a:extLst>
              <a:ext uri="{FF2B5EF4-FFF2-40B4-BE49-F238E27FC236}">
                <a16:creationId xmlns:a16="http://schemas.microsoft.com/office/drawing/2014/main" id="{0E7FC41D-05EC-978F-A839-7DC112F75AD9}"/>
              </a:ext>
            </a:extLst>
          </p:cNvPr>
          <p:cNvSpPr/>
          <p:nvPr/>
        </p:nvSpPr>
        <p:spPr>
          <a:xfrm>
            <a:off x="105827" y="4319589"/>
            <a:ext cx="1695521" cy="1087437"/>
          </a:xfrm>
          <a:prstGeom prst="wedgeEllipseCallout">
            <a:avLst>
              <a:gd name="adj1" fmla="val 37639"/>
              <a:gd name="adj2" fmla="val 89110"/>
            </a:avLst>
          </a:prstGeom>
          <a:solidFill>
            <a:srgbClr val="CDF2E4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만화로 읽는 동서양고전</a:t>
            </a:r>
            <a:endParaRPr lang="en-US" altLang="ko-K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철학</a:t>
            </a:r>
          </a:p>
        </p:txBody>
      </p:sp>
    </p:spTree>
    <p:extLst>
      <p:ext uri="{BB962C8B-B14F-4D97-AF65-F5344CB8AC3E}">
        <p14:creationId xmlns:p14="http://schemas.microsoft.com/office/powerpoint/2010/main" val="419034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128</Words>
  <Application>Microsoft Office PowerPoint</Application>
  <PresentationFormat>A4 용지(210x297mm)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HY엽서L</vt:lpstr>
      <vt:lpstr>HY엽서M</vt:lpstr>
      <vt:lpstr>한컴 말랑말랑 Bold</vt:lpstr>
      <vt:lpstr>Aptos</vt:lpstr>
      <vt:lpstr>Aptos Display</vt:lpstr>
      <vt:lpstr>Arial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Jeremy Patterson</dc:creator>
  <cp:lastModifiedBy>Jeremy Patterson</cp:lastModifiedBy>
  <cp:revision>30</cp:revision>
  <dcterms:created xsi:type="dcterms:W3CDTF">2025-01-02T04:09:56Z</dcterms:created>
  <dcterms:modified xsi:type="dcterms:W3CDTF">2026-01-02T02:24:09Z</dcterms:modified>
  <cp:version/>
</cp:coreProperties>
</file>